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72" r:id="rId2"/>
    <p:sldId id="268" r:id="rId3"/>
    <p:sldId id="274" r:id="rId4"/>
    <p:sldId id="275" r:id="rId5"/>
    <p:sldId id="273" r:id="rId6"/>
  </p:sldIdLst>
  <p:sldSz cx="12192000" cy="6858000"/>
  <p:notesSz cx="6858000" cy="9144000"/>
  <p:embeddedFontLs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42C"/>
    <a:srgbClr val="F68A1F"/>
    <a:srgbClr val="262E33"/>
    <a:srgbClr val="FD39FD"/>
    <a:srgbClr val="59595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318" y="13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84C18-51FD-4F51-997C-0608C4047085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5368D-72B5-487A-BAAD-F915D7EFA0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49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4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6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22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7368" userDrawn="1">
          <p15:clr>
            <a:srgbClr val="F26B43"/>
          </p15:clr>
        </p15:guide>
        <p15:guide id="3" orient="horz" pos="960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136600" y="4810259"/>
            <a:ext cx="2836199" cy="429131"/>
          </a:xfrm>
        </p:spPr>
        <p:txBody>
          <a:bodyPr>
            <a:noAutofit/>
          </a:bodyPr>
          <a:lstStyle/>
          <a:p>
            <a:r>
              <a:rPr lang="es-ES" sz="2400" dirty="0" err="1">
                <a:solidFill>
                  <a:srgbClr val="FD39FD"/>
                </a:solidFill>
              </a:rPr>
              <a:t>ITACademy</a:t>
            </a:r>
            <a:endParaRPr lang="id-ID" sz="2400" dirty="0">
              <a:solidFill>
                <a:srgbClr val="FD39F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b="1" dirty="0"/>
              <a:t>TITULO </a:t>
            </a:r>
            <a:r>
              <a:rPr lang="es-ES" b="1" dirty="0" err="1"/>
              <a:t>AQUí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E3DE7B-3761-A64C-7A25-42389A0A23F4}"/>
              </a:ext>
            </a:extLst>
          </p:cNvPr>
          <p:cNvSpPr/>
          <p:nvPr/>
        </p:nvSpPr>
        <p:spPr>
          <a:xfrm>
            <a:off x="8075054" y="1571223"/>
            <a:ext cx="2897745" cy="657357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F68A1F"/>
                </a:solidFill>
              </a:rPr>
              <a:t>BANK</a:t>
            </a:r>
            <a:r>
              <a:rPr lang="es-ES" sz="2800" dirty="0"/>
              <a:t> Marketing</a:t>
            </a:r>
          </a:p>
        </p:txBody>
      </p:sp>
    </p:spTree>
    <p:extLst>
      <p:ext uri="{BB962C8B-B14F-4D97-AF65-F5344CB8AC3E}">
        <p14:creationId xmlns:p14="http://schemas.microsoft.com/office/powerpoint/2010/main" val="113010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B8E9BED-339E-EFFA-E3AE-AD240F09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24" y="1949955"/>
            <a:ext cx="6613591" cy="3437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ESTADÍSTICA 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BEB88D-147D-420C-A7C1-C2FFC6BDF32A}"/>
              </a:ext>
            </a:extLst>
          </p:cNvPr>
          <p:cNvSpPr/>
          <p:nvPr/>
        </p:nvSpPr>
        <p:spPr>
          <a:xfrm>
            <a:off x="633558" y="1347006"/>
            <a:ext cx="2501133" cy="97536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Información básica de la cartera de nuestros contactos para comprender los datos.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39AEEF-615F-3C73-0EAF-A2810F80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455" y="946890"/>
            <a:ext cx="2936315" cy="1289456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1713558" y="4770716"/>
            <a:ext cx="2501133" cy="97536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Indicador de una gran dispersión de valores.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4161351" y="5035279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4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AGRUPACIÓN E 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78998B-D7FC-ECA4-DDC9-4367C85F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1550086"/>
            <a:ext cx="4984972" cy="1433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A0B222-811D-F30B-42D5-94EDD7FA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86" y="2827114"/>
            <a:ext cx="5841025" cy="27639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: Rounded Corners 23">
            <a:extLst>
              <a:ext uri="{FF2B5EF4-FFF2-40B4-BE49-F238E27FC236}">
                <a16:creationId xmlns:a16="http://schemas.microsoft.com/office/drawing/2014/main" id="{D9555F41-99D8-6012-539C-BE44B550BE5F}"/>
              </a:ext>
            </a:extLst>
          </p:cNvPr>
          <p:cNvSpPr/>
          <p:nvPr/>
        </p:nvSpPr>
        <p:spPr>
          <a:xfrm>
            <a:off x="1594704" y="3874328"/>
            <a:ext cx="3062679" cy="100777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Con tal de tener una orientación sobre los </a:t>
            </a:r>
            <a:r>
              <a:rPr lang="es-ES" sz="1200" dirty="0">
                <a:solidFill>
                  <a:srgbClr val="F68A1F"/>
                </a:solidFill>
              </a:rPr>
              <a:t>rangos del balance </a:t>
            </a:r>
            <a:r>
              <a:rPr lang="es-ES" sz="1200" dirty="0">
                <a:solidFill>
                  <a:schemeClr val="tx1"/>
                </a:solidFill>
              </a:rPr>
              <a:t>de los contactos, se dividen los </a:t>
            </a:r>
            <a:r>
              <a:rPr lang="es-ES" sz="1200" dirty="0">
                <a:solidFill>
                  <a:srgbClr val="F68A1F"/>
                </a:solidFill>
              </a:rPr>
              <a:t>grupos por cuartiles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C320870B-3F67-B344-2BD1-13B0E1DB0E85}"/>
              </a:ext>
            </a:extLst>
          </p:cNvPr>
          <p:cNvSpPr/>
          <p:nvPr/>
        </p:nvSpPr>
        <p:spPr>
          <a:xfrm>
            <a:off x="7465801" y="1383694"/>
            <a:ext cx="3339574" cy="9667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Cantidad de </a:t>
            </a:r>
            <a:r>
              <a:rPr lang="es-ES" sz="1200" dirty="0">
                <a:solidFill>
                  <a:srgbClr val="F68A1F"/>
                </a:solidFill>
              </a:rPr>
              <a:t>impagos por rangos del balance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Indica una </a:t>
            </a:r>
            <a:r>
              <a:rPr lang="es-ES" sz="1200" dirty="0">
                <a:solidFill>
                  <a:srgbClr val="F68A1F"/>
                </a:solidFill>
              </a:rPr>
              <a:t>clara relación entre los sueldos bajos </a:t>
            </a:r>
            <a:r>
              <a:rPr lang="es-ES" sz="1200" dirty="0">
                <a:solidFill>
                  <a:schemeClr val="tx1"/>
                </a:solidFill>
              </a:rPr>
              <a:t>y los impagos</a:t>
            </a:r>
          </a:p>
        </p:txBody>
      </p:sp>
    </p:spTree>
    <p:extLst>
      <p:ext uri="{BB962C8B-B14F-4D97-AF65-F5344CB8AC3E}">
        <p14:creationId xmlns:p14="http://schemas.microsoft.com/office/powerpoint/2010/main" val="382396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E200D0-4285-53E7-6626-238BEC6E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66" y="3835646"/>
            <a:ext cx="5130284" cy="2242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D40EDA-490A-2A3F-1ACA-69EAD4B4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69" y="1102531"/>
            <a:ext cx="3876540" cy="2410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3A02597-DA03-D0CE-CCA7-1671274B4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69" y="3483145"/>
            <a:ext cx="3876540" cy="2725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1071440" y="1454992"/>
            <a:ext cx="3990392" cy="151358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Análisis detallado de la </a:t>
            </a:r>
            <a:r>
              <a:rPr lang="es-ES" sz="1200" dirty="0">
                <a:solidFill>
                  <a:srgbClr val="E9542C"/>
                </a:solidFill>
              </a:rPr>
              <a:t>incidencia de balances negativos</a:t>
            </a:r>
            <a:r>
              <a:rPr lang="es-ES" sz="1200" dirty="0">
                <a:solidFill>
                  <a:schemeClr val="tx1"/>
                </a:solidFill>
              </a:rPr>
              <a:t> con el </a:t>
            </a:r>
            <a:r>
              <a:rPr lang="es-ES" sz="1200" dirty="0">
                <a:solidFill>
                  <a:srgbClr val="E9542C"/>
                </a:solidFill>
              </a:rPr>
              <a:t>riesgo de impagos.</a:t>
            </a:r>
          </a:p>
          <a:p>
            <a:pPr algn="ctr"/>
            <a:endParaRPr lang="es-ES" sz="1200" dirty="0">
              <a:solidFill>
                <a:srgbClr val="E9542C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chemeClr val="accent1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, así como se </a:t>
            </a:r>
            <a:r>
              <a:rPr lang="es-ES" sz="1200" dirty="0">
                <a:solidFill>
                  <a:schemeClr val="accent1"/>
                </a:solidFill>
              </a:rPr>
              <a:t>comparan</a:t>
            </a:r>
            <a:r>
              <a:rPr lang="es-ES" sz="1200" dirty="0">
                <a:solidFill>
                  <a:schemeClr val="tx1"/>
                </a:solidFill>
              </a:rPr>
              <a:t> estos con el </a:t>
            </a:r>
            <a:r>
              <a:rPr lang="es-ES" sz="1200" dirty="0">
                <a:solidFill>
                  <a:schemeClr val="accent1"/>
                </a:solidFill>
              </a:rPr>
              <a:t>total de impagos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b="1" dirty="0"/>
              <a:t>Gracias</a:t>
            </a:r>
            <a:endParaRPr lang="id-ID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6251" y="3315280"/>
            <a:ext cx="3733800" cy="64712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Pon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Tu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nombre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Por Orden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Alfabético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 </a:t>
            </a:r>
            <a:r>
              <a:rPr lang="es-ES" dirty="0">
                <a:solidFill>
                  <a:srgbClr val="0070C0"/>
                </a:solidFill>
                <a:latin typeface="+mn-lt"/>
              </a:rPr>
              <a:t>Apellido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*</a:t>
            </a:r>
            <a:br>
              <a:rPr lang="en-US" dirty="0">
                <a:solidFill>
                  <a:srgbClr val="0070C0"/>
                </a:solidFill>
                <a:latin typeface="+mn-lt"/>
              </a:rPr>
            </a:br>
            <a:endParaRPr lang="en-US" dirty="0">
              <a:solidFill>
                <a:srgbClr val="0070C0"/>
              </a:solidFill>
              <a:latin typeface="+mn-lt"/>
            </a:endParaRPr>
          </a:p>
          <a:p>
            <a:r>
              <a:rPr lang="en-US" dirty="0">
                <a:solidFill>
                  <a:srgbClr val="0070C0"/>
                </a:solidFill>
                <a:latin typeface="+mn-lt"/>
              </a:rPr>
              <a:t>…… , …..,Juan Romero R.,……,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DB3E6D9-2B29-4CF7-8CD9-CC7BB29C774E}"/>
              </a:ext>
            </a:extLst>
          </p:cNvPr>
          <p:cNvSpPr/>
          <p:nvPr/>
        </p:nvSpPr>
        <p:spPr>
          <a:xfrm>
            <a:off x="1088266" y="1538467"/>
            <a:ext cx="2131452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latin typeface="Proxima Nova" panose="02000506030000020004"/>
              </a:rPr>
              <a:t>GRUP-</a:t>
            </a:r>
            <a:r>
              <a:rPr lang="es-ES" sz="3600" dirty="0">
                <a:solidFill>
                  <a:srgbClr val="F68A1F"/>
                </a:solidFill>
                <a:latin typeface="Proxima Nova" panose="02000506030000020004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2475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266</Words>
  <Application>Microsoft Office PowerPoint</Application>
  <PresentationFormat>Panorámica</PresentationFormat>
  <Paragraphs>34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Lato Black</vt:lpstr>
      <vt:lpstr>Proxima Nova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Juan RR</cp:lastModifiedBy>
  <cp:revision>80</cp:revision>
  <dcterms:created xsi:type="dcterms:W3CDTF">2020-09-29T07:20:24Z</dcterms:created>
  <dcterms:modified xsi:type="dcterms:W3CDTF">2024-10-10T15:06:42Z</dcterms:modified>
</cp:coreProperties>
</file>